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71" r:id="rId9"/>
    <p:sldId id="272" r:id="rId10"/>
    <p:sldId id="273" r:id="rId11"/>
    <p:sldId id="274" r:id="rId12"/>
    <p:sldId id="275" r:id="rId13"/>
    <p:sldId id="276" r:id="rId14"/>
    <p:sldId id="260" r:id="rId15"/>
    <p:sldId id="277" r:id="rId16"/>
    <p:sldId id="278" r:id="rId17"/>
    <p:sldId id="261" r:id="rId18"/>
    <p:sldId id="279" r:id="rId19"/>
    <p:sldId id="270" r:id="rId20"/>
    <p:sldId id="266" r:id="rId21"/>
    <p:sldId id="267" r:id="rId22"/>
    <p:sldId id="268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Montserrat" panose="020B0604020202020204" pitchFamily="2" charset="0"/>
      <p:regular r:id="rId29"/>
      <p:bold r:id="rId30"/>
      <p:italic r:id="rId31"/>
      <p:boldItalic r:id="rId32"/>
    </p:embeddedFont>
    <p:embeddedFont>
      <p:font typeface="Montserrat Bold" panose="020B0604020202020204" charset="0"/>
      <p:regular r:id="rId33"/>
    </p:embeddedFont>
    <p:embeddedFont>
      <p:font typeface="Open Sans" panose="020B0604020202020204" pitchFamily="34" charset="0"/>
      <p:regular r:id="rId34"/>
      <p:bold r:id="rId35"/>
      <p:italic r:id="rId36"/>
      <p:boldItalic r:id="rId37"/>
    </p:embeddedFont>
    <p:embeddedFont>
      <p:font typeface="Open Sans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777504" y="1035557"/>
            <a:ext cx="14732990" cy="474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2"/>
              </a:lnSpc>
            </a:pPr>
            <a:r>
              <a:rPr lang="es-ES" sz="9600" dirty="0">
                <a:solidFill>
                  <a:schemeClr val="bg1"/>
                </a:solidFill>
                <a:latin typeface="Montserrat Bold" panose="020B0604020202020204" charset="0"/>
              </a:rPr>
              <a:t>LAB 3: ALGORITMOS DE ORDENAMIENTO Y BÚSQUEDA</a:t>
            </a:r>
            <a:endParaRPr lang="en-US" sz="9600" b="1" spc="451" dirty="0">
              <a:solidFill>
                <a:schemeClr val="bg1"/>
              </a:solidFill>
              <a:latin typeface="Montserrat Bold" panose="020B0604020202020204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7504" y="6735675"/>
            <a:ext cx="14732991" cy="21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Estructuras de Datos y Algoritmos 2025-2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Diego Soto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Tomas Suarez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Profesor: Cristian Llull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E215-51D5-7C75-7A1F-8CF4DB219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EEF10F-09D4-4F93-773A-7BA4B576C5C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BF3F4DB-DB82-2160-3AF8-916D320AA9F1}"/>
              </a:ext>
            </a:extLst>
          </p:cNvPr>
          <p:cNvGrpSpPr/>
          <p:nvPr/>
        </p:nvGrpSpPr>
        <p:grpSpPr>
          <a:xfrm>
            <a:off x="-213799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E671569-7967-2521-9A74-5B38D786887A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97388AB-EE58-2209-1AF5-6017D8D482B8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1F8BBC2-0F24-6CE9-76FF-F9BC005FDADB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FB13BE7-907A-19B3-C031-DDB714A253C6}"/>
              </a:ext>
            </a:extLst>
          </p:cNvPr>
          <p:cNvGrpSpPr/>
          <p:nvPr/>
        </p:nvGrpSpPr>
        <p:grpSpPr>
          <a:xfrm>
            <a:off x="713555" y="1863516"/>
            <a:ext cx="6041800" cy="6327984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9517D1E-7FC8-C87A-6BF6-8DF72710515E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849C837-1DFA-2461-FFDF-7A452C170D48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6A58F758-9CA4-14B7-A1F0-BBE9BE046AB0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02F32E4-0DFC-8C56-F27E-0FB2F16387CB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FB317AE-11B9-AFFF-FE4B-B54BA36BF092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FF00F43-05E3-2448-1F68-D70AFE3A7DA3}"/>
              </a:ext>
            </a:extLst>
          </p:cNvPr>
          <p:cNvSpPr txBox="1"/>
          <p:nvPr/>
        </p:nvSpPr>
        <p:spPr>
          <a:xfrm>
            <a:off x="871881" y="2888753"/>
            <a:ext cx="5725149" cy="439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 </a:t>
            </a:r>
            <a:r>
              <a:rPr lang="es-ES" sz="2400" dirty="0" err="1">
                <a:solidFill>
                  <a:schemeClr val="bg1"/>
                </a:solidFill>
              </a:rPr>
              <a:t>sortByAlgorithm</a:t>
            </a:r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Actúa como el controlador central para ordenar la lista.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1: Lee el </a:t>
            </a:r>
            <a:r>
              <a:rPr lang="es-ES" sz="2400" dirty="0" err="1">
                <a:solidFill>
                  <a:schemeClr val="bg1"/>
                </a:solidFill>
              </a:rPr>
              <a:t>attribute</a:t>
            </a:r>
            <a:r>
              <a:rPr lang="es-ES" sz="2400" dirty="0">
                <a:solidFill>
                  <a:schemeClr val="bg1"/>
                </a:solidFill>
              </a:rPr>
              <a:t> para seleccionar el </a:t>
            </a:r>
            <a:r>
              <a:rPr lang="es-ES" sz="2400" dirty="0" err="1">
                <a:solidFill>
                  <a:schemeClr val="bg1"/>
                </a:solidFill>
              </a:rPr>
              <a:t>Comparator</a:t>
            </a:r>
            <a:r>
              <a:rPr lang="es-ES" sz="2400" dirty="0">
                <a:solidFill>
                  <a:schemeClr val="bg1"/>
                </a:solidFill>
              </a:rPr>
              <a:t> (director, género, año).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2: Lee el </a:t>
            </a:r>
            <a:r>
              <a:rPr lang="es-ES" sz="2400" dirty="0" err="1">
                <a:solidFill>
                  <a:schemeClr val="bg1"/>
                </a:solidFill>
              </a:rPr>
              <a:t>algorithm</a:t>
            </a:r>
            <a:r>
              <a:rPr lang="es-ES" sz="2400" dirty="0">
                <a:solidFill>
                  <a:schemeClr val="bg1"/>
                </a:solidFill>
              </a:rPr>
              <a:t> para llamar al método de </a:t>
            </a:r>
            <a:r>
              <a:rPr lang="es-ES" sz="2400" dirty="0" err="1">
                <a:solidFill>
                  <a:schemeClr val="bg1"/>
                </a:solidFill>
              </a:rPr>
              <a:t>sort</a:t>
            </a:r>
            <a:r>
              <a:rPr lang="es-ES" sz="2400" dirty="0">
                <a:solidFill>
                  <a:schemeClr val="bg1"/>
                </a:solidFill>
              </a:rPr>
              <a:t> (</a:t>
            </a:r>
            <a:r>
              <a:rPr lang="es-ES" sz="2400" dirty="0" err="1">
                <a:solidFill>
                  <a:schemeClr val="bg1"/>
                </a:solidFill>
              </a:rPr>
              <a:t>InsertionSort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MergeSort</a:t>
            </a:r>
            <a:r>
              <a:rPr lang="es-ES" sz="2400" dirty="0">
                <a:solidFill>
                  <a:schemeClr val="bg1"/>
                </a:solidFill>
              </a:rPr>
              <a:t>, etc.).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3: Actualiza </a:t>
            </a:r>
            <a:r>
              <a:rPr lang="es-ES" sz="2400" dirty="0" err="1">
                <a:solidFill>
                  <a:schemeClr val="bg1"/>
                </a:solidFill>
              </a:rPr>
              <a:t>sortedByAttribute</a:t>
            </a:r>
            <a:r>
              <a:rPr lang="es-ES" sz="2400" dirty="0">
                <a:solidFill>
                  <a:schemeClr val="bg1"/>
                </a:solidFill>
              </a:rPr>
              <a:t> al finalizar. Esto es crucial para que las búsquedas binarias funcionen. 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1043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116335" y="98414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536654" y="1892719"/>
            <a:ext cx="6530459" cy="6253043"/>
            <a:chOff x="-61645" y="-38100"/>
            <a:chExt cx="1980216" cy="2611380"/>
          </a:xfrm>
        </p:grpSpPr>
        <p:sp>
          <p:nvSpPr>
            <p:cNvPr id="8" name="Freeform 8"/>
            <p:cNvSpPr/>
            <p:nvPr/>
          </p:nvSpPr>
          <p:spPr>
            <a:xfrm>
              <a:off x="-61645" y="230712"/>
              <a:ext cx="1918571" cy="2342568"/>
            </a:xfrm>
            <a:custGeom>
              <a:avLst/>
              <a:gdLst/>
              <a:ahLst/>
              <a:cxnLst/>
              <a:rect l="l" t="t" r="r" b="b"/>
              <a:pathLst>
                <a:path w="1918571" h="2342568">
                  <a:moveTo>
                    <a:pt x="20212" y="0"/>
                  </a:moveTo>
                  <a:lnTo>
                    <a:pt x="1898360" y="0"/>
                  </a:lnTo>
                  <a:cubicBezTo>
                    <a:pt x="1909522" y="0"/>
                    <a:pt x="1918571" y="9049"/>
                    <a:pt x="1918571" y="20212"/>
                  </a:cubicBezTo>
                  <a:lnTo>
                    <a:pt x="1918571" y="2322356"/>
                  </a:lnTo>
                  <a:cubicBezTo>
                    <a:pt x="1918571" y="2333519"/>
                    <a:pt x="1909522" y="2342568"/>
                    <a:pt x="1898360" y="2342568"/>
                  </a:cubicBezTo>
                  <a:lnTo>
                    <a:pt x="20212" y="2342568"/>
                  </a:lnTo>
                  <a:cubicBezTo>
                    <a:pt x="9049" y="2342568"/>
                    <a:pt x="0" y="2333519"/>
                    <a:pt x="0" y="2322356"/>
                  </a:cubicBezTo>
                  <a:lnTo>
                    <a:pt x="0" y="20212"/>
                  </a:lnTo>
                  <a:cubicBezTo>
                    <a:pt x="0" y="9049"/>
                    <a:pt x="9049" y="0"/>
                    <a:pt x="2021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8571" cy="23806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519006"/>
            <a:ext cx="11002403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ALGORITMOS DE ORDENAMIENTO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959852" y="2870296"/>
            <a:ext cx="572514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DE8A6E3-E7B8-4251-BB36-0F49C7203AF6}"/>
                  </a:ext>
                </a:extLst>
              </p:cNvPr>
              <p:cNvSpPr txBox="1"/>
              <p:nvPr/>
            </p:nvSpPr>
            <p:spPr>
              <a:xfrm>
                <a:off x="1125537" y="3663324"/>
                <a:ext cx="5149396" cy="4644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Un algoritmo simple que construye la lista ordenada final un elemento a la vez.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Toma un elemento (</a:t>
                </a:r>
                <a:r>
                  <a:rPr lang="es-ES" sz="2400" dirty="0" err="1">
                    <a:solidFill>
                      <a:schemeClr val="bg1"/>
                    </a:solidFill>
                  </a:rPr>
                  <a:t>key</a:t>
                </a:r>
                <a:r>
                  <a:rPr lang="es-ES" sz="2400" dirty="0">
                    <a:solidFill>
                      <a:schemeClr val="bg1"/>
                    </a:solidFill>
                  </a:rPr>
                  <a:t>) de la parte desordenada.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Lo compara con los elementos de la parte ya ordenada (a la izquierda).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Desplaza los elementos mayores hacia la derecha para crear un espacio.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Inserta el </a:t>
                </a:r>
                <a:r>
                  <a:rPr lang="es-ES" sz="2400" dirty="0" err="1">
                    <a:solidFill>
                      <a:schemeClr val="bg1"/>
                    </a:solidFill>
                  </a:rPr>
                  <a:t>key</a:t>
                </a:r>
                <a:r>
                  <a:rPr lang="es-ES" sz="2400" dirty="0">
                    <a:solidFill>
                      <a:schemeClr val="bg1"/>
                    </a:solidFill>
                  </a:rPr>
                  <a:t> en su posición correcta.</a:t>
                </a:r>
              </a:p>
              <a:p>
                <a:pPr algn="ctr"/>
                <a:r>
                  <a:rPr lang="es-ES" sz="2400" dirty="0">
                    <a:solidFill>
                      <a:schemeClr val="bg1"/>
                    </a:solidFill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s-CL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sz="2400" dirty="0">
                    <a:solidFill>
                      <a:schemeClr val="bg1"/>
                    </a:solidFill>
                  </a:rPr>
                  <a:t>)</a:t>
                </a:r>
              </a:p>
              <a:p>
                <a:pPr algn="ctr"/>
                <a:endParaRPr lang="es-CL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DE8A6E3-E7B8-4251-BB36-0F49C7203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37" y="3663324"/>
                <a:ext cx="5149396" cy="4644285"/>
              </a:xfrm>
              <a:prstGeom prst="rect">
                <a:avLst/>
              </a:prstGeom>
              <a:blipFill>
                <a:blip r:embed="rId5"/>
                <a:stretch>
                  <a:fillRect t="-1050" r="-94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C3AEF069-6668-F076-2BAF-D8CBC6245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701" y="3096427"/>
            <a:ext cx="8456362" cy="387158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6B6A831-ACD0-6218-CFC8-ED2C594D2623}"/>
              </a:ext>
            </a:extLst>
          </p:cNvPr>
          <p:cNvSpPr txBox="1"/>
          <p:nvPr/>
        </p:nvSpPr>
        <p:spPr>
          <a:xfrm>
            <a:off x="1963271" y="2837775"/>
            <a:ext cx="429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 err="1">
                <a:solidFill>
                  <a:schemeClr val="bg1"/>
                </a:solidFill>
                <a:latin typeface="Montserrat Bold" panose="00000800000000000000" charset="0"/>
              </a:rPr>
              <a:t>InsertionSort</a:t>
            </a:r>
            <a:r>
              <a:rPr lang="es-CL" sz="3600" dirty="0">
                <a:solidFill>
                  <a:schemeClr val="bg1"/>
                </a:solidFill>
                <a:latin typeface="Montserrat Bold" panose="00000800000000000000" charset="0"/>
              </a:rPr>
              <a:t>()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CC5DD-FC2F-F537-FA40-C7C09149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DD2DF6-38B9-48BF-C387-40A4855A88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DE132D-1A2C-A515-3C9B-6BCDDD54E281}"/>
              </a:ext>
            </a:extLst>
          </p:cNvPr>
          <p:cNvGrpSpPr/>
          <p:nvPr/>
        </p:nvGrpSpPr>
        <p:grpSpPr>
          <a:xfrm>
            <a:off x="-116335" y="98414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B47BBE2-1C91-3703-DB17-754575AAED57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04DECB-DDBA-4AAE-D170-66520C4032F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AE29A54-9C09-A0C4-CAC7-DD7C317FA31E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9E1A866-E186-3ACA-2B6B-92B90D23C867}"/>
              </a:ext>
            </a:extLst>
          </p:cNvPr>
          <p:cNvGrpSpPr/>
          <p:nvPr/>
        </p:nvGrpSpPr>
        <p:grpSpPr>
          <a:xfrm>
            <a:off x="536654" y="1892719"/>
            <a:ext cx="6530459" cy="7289381"/>
            <a:chOff x="-61645" y="-38100"/>
            <a:chExt cx="1980216" cy="261138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7139DD0-A391-A33B-709E-CC8CF7D671E7}"/>
                </a:ext>
              </a:extLst>
            </p:cNvPr>
            <p:cNvSpPr/>
            <p:nvPr/>
          </p:nvSpPr>
          <p:spPr>
            <a:xfrm>
              <a:off x="-61645" y="230712"/>
              <a:ext cx="1918571" cy="2342568"/>
            </a:xfrm>
            <a:custGeom>
              <a:avLst/>
              <a:gdLst/>
              <a:ahLst/>
              <a:cxnLst/>
              <a:rect l="l" t="t" r="r" b="b"/>
              <a:pathLst>
                <a:path w="1918571" h="2342568">
                  <a:moveTo>
                    <a:pt x="20212" y="0"/>
                  </a:moveTo>
                  <a:lnTo>
                    <a:pt x="1898360" y="0"/>
                  </a:lnTo>
                  <a:cubicBezTo>
                    <a:pt x="1909522" y="0"/>
                    <a:pt x="1918571" y="9049"/>
                    <a:pt x="1918571" y="20212"/>
                  </a:cubicBezTo>
                  <a:lnTo>
                    <a:pt x="1918571" y="2322356"/>
                  </a:lnTo>
                  <a:cubicBezTo>
                    <a:pt x="1918571" y="2333519"/>
                    <a:pt x="1909522" y="2342568"/>
                    <a:pt x="1898360" y="2342568"/>
                  </a:cubicBezTo>
                  <a:lnTo>
                    <a:pt x="20212" y="2342568"/>
                  </a:lnTo>
                  <a:cubicBezTo>
                    <a:pt x="9049" y="2342568"/>
                    <a:pt x="0" y="2333519"/>
                    <a:pt x="0" y="2322356"/>
                  </a:cubicBezTo>
                  <a:lnTo>
                    <a:pt x="0" y="20212"/>
                  </a:lnTo>
                  <a:cubicBezTo>
                    <a:pt x="0" y="9049"/>
                    <a:pt x="9049" y="0"/>
                    <a:pt x="2021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B8A5081-1965-E842-B64E-F89BE701F6CA}"/>
                </a:ext>
              </a:extLst>
            </p:cNvPr>
            <p:cNvSpPr txBox="1"/>
            <p:nvPr/>
          </p:nvSpPr>
          <p:spPr>
            <a:xfrm>
              <a:off x="0" y="-38100"/>
              <a:ext cx="1918571" cy="23806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7F2EFFEF-64B7-13B7-4D99-7287347C18DC}"/>
              </a:ext>
            </a:extLst>
          </p:cNvPr>
          <p:cNvSpPr txBox="1"/>
          <p:nvPr/>
        </p:nvSpPr>
        <p:spPr>
          <a:xfrm>
            <a:off x="3642799" y="519006"/>
            <a:ext cx="11002403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ALGORITMOS DE ORDENAMIENTO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2685879-AC79-029D-8EBF-922DE7FCFFB1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303DBE4-FE95-4F90-E45D-A3DC5D205414}"/>
              </a:ext>
            </a:extLst>
          </p:cNvPr>
          <p:cNvSpPr txBox="1"/>
          <p:nvPr/>
        </p:nvSpPr>
        <p:spPr>
          <a:xfrm>
            <a:off x="959852" y="2870296"/>
            <a:ext cx="572514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6A282F9-D268-8CB6-3684-CA34A379941E}"/>
              </a:ext>
            </a:extLst>
          </p:cNvPr>
          <p:cNvSpPr txBox="1"/>
          <p:nvPr/>
        </p:nvSpPr>
        <p:spPr>
          <a:xfrm>
            <a:off x="1125537" y="3663324"/>
            <a:ext cx="5149396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Un algoritmo de "Divide y Vencerás" (Divide and </a:t>
            </a:r>
            <a:r>
              <a:rPr lang="es-ES" sz="2400" dirty="0" err="1">
                <a:solidFill>
                  <a:schemeClr val="bg1"/>
                </a:solidFill>
              </a:rPr>
              <a:t>Conquer</a:t>
            </a:r>
            <a:r>
              <a:rPr lang="es-ES" sz="2400" dirty="0">
                <a:solidFill>
                  <a:schemeClr val="bg1"/>
                </a:solidFill>
              </a:rPr>
              <a:t>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1. Dividir: El método </a:t>
            </a:r>
            <a:r>
              <a:rPr lang="es-ES" sz="2400" dirty="0" err="1">
                <a:solidFill>
                  <a:schemeClr val="bg1"/>
                </a:solidFill>
              </a:rPr>
              <a:t>mergeSortHelper</a:t>
            </a:r>
            <a:r>
              <a:rPr lang="es-ES" sz="2400" dirty="0">
                <a:solidFill>
                  <a:schemeClr val="bg1"/>
                </a:solidFill>
              </a:rPr>
              <a:t> divide la lista en mitades recursivamente, hasta que solo quedan listas de un elemento.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2. Vencer (</a:t>
            </a:r>
            <a:r>
              <a:rPr lang="es-ES" sz="2400" dirty="0" err="1">
                <a:solidFill>
                  <a:schemeClr val="bg1"/>
                </a:solidFill>
              </a:rPr>
              <a:t>Merge</a:t>
            </a:r>
            <a:r>
              <a:rPr lang="es-ES" sz="2400" dirty="0">
                <a:solidFill>
                  <a:schemeClr val="bg1"/>
                </a:solidFill>
              </a:rPr>
              <a:t>): El método </a:t>
            </a:r>
            <a:r>
              <a:rPr lang="es-ES" sz="2400" dirty="0" err="1">
                <a:solidFill>
                  <a:schemeClr val="bg1"/>
                </a:solidFill>
              </a:rPr>
              <a:t>merge</a:t>
            </a:r>
            <a:r>
              <a:rPr lang="es-ES" sz="2400" dirty="0">
                <a:solidFill>
                  <a:schemeClr val="bg1"/>
                </a:solidFill>
              </a:rPr>
              <a:t> toma dos mitades ya ordenadas y las "fusiona" de forma ordenada en una sola lista más grande.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Este proceso se repite hasta que toda la lista principal está fusionada y ordenada.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O(</a:t>
            </a:r>
            <a:r>
              <a:rPr lang="es-ES" sz="2400" dirty="0" err="1">
                <a:solidFill>
                  <a:schemeClr val="bg1"/>
                </a:solidFill>
              </a:rPr>
              <a:t>nlogn</a:t>
            </a:r>
            <a:r>
              <a:rPr lang="es-ES" sz="24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endParaRPr lang="es-CL" sz="2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580A02C-0E22-0665-8BFC-153339E0418F}"/>
              </a:ext>
            </a:extLst>
          </p:cNvPr>
          <p:cNvSpPr txBox="1"/>
          <p:nvPr/>
        </p:nvSpPr>
        <p:spPr>
          <a:xfrm>
            <a:off x="2250313" y="2919658"/>
            <a:ext cx="429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 err="1">
                <a:solidFill>
                  <a:schemeClr val="bg1"/>
                </a:solidFill>
                <a:latin typeface="Montserrat Bold" panose="00000800000000000000" charset="0"/>
              </a:rPr>
              <a:t>MergeSort</a:t>
            </a:r>
            <a:r>
              <a:rPr lang="es-CL" sz="3600" dirty="0">
                <a:solidFill>
                  <a:schemeClr val="bg1"/>
                </a:solidFill>
                <a:latin typeface="Montserrat Bold" panose="00000800000000000000" charset="0"/>
              </a:rPr>
              <a:t>()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8940EA6-7E13-5E3A-5600-3D9B8F1A7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999" y="1654292"/>
            <a:ext cx="7959351" cy="83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8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0F619-D9B8-FD40-D2F9-1228413E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261174-E08D-AD16-F9C0-BEB0657871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F652C38-30EF-509E-A301-7DBACAFA12B2}"/>
              </a:ext>
            </a:extLst>
          </p:cNvPr>
          <p:cNvGrpSpPr/>
          <p:nvPr/>
        </p:nvGrpSpPr>
        <p:grpSpPr>
          <a:xfrm>
            <a:off x="20735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DF8D383-E5EB-3659-9051-4A72DF38160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90B461E-5FB1-7639-18C3-348B1EA5061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4A6A543-DFF0-46A4-B027-C3E1BEDE067A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610F5EE-C54C-32A6-94DF-CC35556AEA52}"/>
              </a:ext>
            </a:extLst>
          </p:cNvPr>
          <p:cNvGrpSpPr/>
          <p:nvPr/>
        </p:nvGrpSpPr>
        <p:grpSpPr>
          <a:xfrm>
            <a:off x="557196" y="2050725"/>
            <a:ext cx="6530459" cy="7875275"/>
            <a:chOff x="-61645" y="-38100"/>
            <a:chExt cx="1980216" cy="261138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AFF8689-E1F7-2779-8982-5944172CE5CB}"/>
                </a:ext>
              </a:extLst>
            </p:cNvPr>
            <p:cNvSpPr/>
            <p:nvPr/>
          </p:nvSpPr>
          <p:spPr>
            <a:xfrm>
              <a:off x="-61645" y="54408"/>
              <a:ext cx="1918571" cy="2518872"/>
            </a:xfrm>
            <a:custGeom>
              <a:avLst/>
              <a:gdLst/>
              <a:ahLst/>
              <a:cxnLst/>
              <a:rect l="l" t="t" r="r" b="b"/>
              <a:pathLst>
                <a:path w="1918571" h="2342568">
                  <a:moveTo>
                    <a:pt x="20212" y="0"/>
                  </a:moveTo>
                  <a:lnTo>
                    <a:pt x="1898360" y="0"/>
                  </a:lnTo>
                  <a:cubicBezTo>
                    <a:pt x="1909522" y="0"/>
                    <a:pt x="1918571" y="9049"/>
                    <a:pt x="1918571" y="20212"/>
                  </a:cubicBezTo>
                  <a:lnTo>
                    <a:pt x="1918571" y="2322356"/>
                  </a:lnTo>
                  <a:cubicBezTo>
                    <a:pt x="1918571" y="2333519"/>
                    <a:pt x="1909522" y="2342568"/>
                    <a:pt x="1898360" y="2342568"/>
                  </a:cubicBezTo>
                  <a:lnTo>
                    <a:pt x="20212" y="2342568"/>
                  </a:lnTo>
                  <a:cubicBezTo>
                    <a:pt x="9049" y="2342568"/>
                    <a:pt x="0" y="2333519"/>
                    <a:pt x="0" y="2322356"/>
                  </a:cubicBezTo>
                  <a:lnTo>
                    <a:pt x="0" y="20212"/>
                  </a:lnTo>
                  <a:cubicBezTo>
                    <a:pt x="0" y="9049"/>
                    <a:pt x="9049" y="0"/>
                    <a:pt x="2021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B16F964-3CF6-8910-9075-393F20F2EE44}"/>
                </a:ext>
              </a:extLst>
            </p:cNvPr>
            <p:cNvSpPr txBox="1"/>
            <p:nvPr/>
          </p:nvSpPr>
          <p:spPr>
            <a:xfrm>
              <a:off x="0" y="-38100"/>
              <a:ext cx="1918571" cy="23806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FCA529A6-9406-BDC7-75A0-ED07BF5AF5E7}"/>
              </a:ext>
            </a:extLst>
          </p:cNvPr>
          <p:cNvSpPr txBox="1"/>
          <p:nvPr/>
        </p:nvSpPr>
        <p:spPr>
          <a:xfrm>
            <a:off x="3642799" y="519006"/>
            <a:ext cx="11002403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ALGORITMOS DE ORDENAMIENTO</a:t>
            </a:r>
            <a:r>
              <a:rPr lang="en-US" sz="48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C6F5623-4DB4-D4A7-CCC9-D917193078BC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F1976A8-FB2D-F2C2-A424-9FEBAAD358A9}"/>
              </a:ext>
            </a:extLst>
          </p:cNvPr>
          <p:cNvSpPr txBox="1"/>
          <p:nvPr/>
        </p:nvSpPr>
        <p:spPr>
          <a:xfrm>
            <a:off x="959852" y="2870296"/>
            <a:ext cx="572514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268956-8D48-F035-E894-1A19F2F27F19}"/>
              </a:ext>
            </a:extLst>
          </p:cNvPr>
          <p:cNvSpPr txBox="1"/>
          <p:nvPr/>
        </p:nvSpPr>
        <p:spPr>
          <a:xfrm>
            <a:off x="825842" y="3217603"/>
            <a:ext cx="5879894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Un algoritmo de ordenamiento no comparativo, usado solo para el </a:t>
            </a:r>
            <a:r>
              <a:rPr lang="es-ES" sz="2400" dirty="0" err="1">
                <a:solidFill>
                  <a:schemeClr val="bg1"/>
                </a:solidFill>
              </a:rPr>
              <a:t>releaseYear</a:t>
            </a:r>
            <a:r>
              <a:rPr lang="es-ES" sz="24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s-ES" sz="2400" dirty="0" err="1">
                <a:solidFill>
                  <a:schemeClr val="bg1"/>
                </a:solidFill>
              </a:rPr>
              <a:t>radixSort</a:t>
            </a:r>
            <a:r>
              <a:rPr lang="es-ES" sz="2400" dirty="0">
                <a:solidFill>
                  <a:schemeClr val="bg1"/>
                </a:solidFill>
              </a:rPr>
              <a:t>: Es el método principal. Llama a </a:t>
            </a:r>
            <a:r>
              <a:rPr lang="es-ES" sz="2400" dirty="0" err="1">
                <a:solidFill>
                  <a:schemeClr val="bg1"/>
                </a:solidFill>
              </a:rPr>
              <a:t>countingSortByDigit</a:t>
            </a:r>
            <a:r>
              <a:rPr lang="es-ES" sz="2400" dirty="0">
                <a:solidFill>
                  <a:schemeClr val="bg1"/>
                </a:solidFill>
              </a:rPr>
              <a:t> repetidamente, una vez por cada dígito del año (unidades, decenas, centenas...).</a:t>
            </a:r>
          </a:p>
          <a:p>
            <a:pPr algn="ctr"/>
            <a:r>
              <a:rPr lang="es-ES" sz="2400" dirty="0" err="1">
                <a:solidFill>
                  <a:schemeClr val="bg1"/>
                </a:solidFill>
              </a:rPr>
              <a:t>countingSortByDigit</a:t>
            </a:r>
            <a:r>
              <a:rPr lang="es-ES" sz="2400" dirty="0">
                <a:solidFill>
                  <a:schemeClr val="bg1"/>
                </a:solidFill>
              </a:rPr>
              <a:t>: Es el motor del algoritmo.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Cuenta la frecuencia de cada dígito (0-9).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Calcula las posiciones finales de cada elemento.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Construye un array temporal output con las películas en el orden correcto para ese dígito.</a:t>
            </a: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endParaRPr lang="es-CL" sz="2600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7E32442-D577-8522-66E7-B396F8E441A1}"/>
              </a:ext>
            </a:extLst>
          </p:cNvPr>
          <p:cNvSpPr txBox="1"/>
          <p:nvPr/>
        </p:nvSpPr>
        <p:spPr>
          <a:xfrm>
            <a:off x="2182057" y="2596905"/>
            <a:ext cx="429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 err="1">
                <a:solidFill>
                  <a:schemeClr val="bg1"/>
                </a:solidFill>
                <a:latin typeface="Montserrat Bold" panose="00000800000000000000" charset="0"/>
              </a:rPr>
              <a:t>RadixSort</a:t>
            </a:r>
            <a:r>
              <a:rPr lang="es-CL" sz="3600" dirty="0">
                <a:solidFill>
                  <a:schemeClr val="bg1"/>
                </a:solidFill>
                <a:latin typeface="Montserrat Bold" panose="00000800000000000000" charset="0"/>
              </a:rPr>
              <a:t>()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3F7C109-2B5B-649E-DBC8-84C711C11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11" y="3355097"/>
            <a:ext cx="5523816" cy="326724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3533D1B-AAC5-18BF-CCB6-30671506D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8770" y="2050725"/>
            <a:ext cx="5473260" cy="64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9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21916" y="-312642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268022" y="1669234"/>
            <a:ext cx="6123377" cy="8487932"/>
            <a:chOff x="0" y="0"/>
            <a:chExt cx="4767240" cy="26571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67240" cy="2657139"/>
            </a:xfrm>
            <a:custGeom>
              <a:avLst/>
              <a:gdLst/>
              <a:ahLst/>
              <a:cxnLst/>
              <a:rect l="l" t="t" r="r" b="b"/>
              <a:pathLst>
                <a:path w="4767240" h="2657139">
                  <a:moveTo>
                    <a:pt x="8134" y="0"/>
                  </a:moveTo>
                  <a:lnTo>
                    <a:pt x="4759106" y="0"/>
                  </a:lnTo>
                  <a:cubicBezTo>
                    <a:pt x="4763598" y="0"/>
                    <a:pt x="4767240" y="3642"/>
                    <a:pt x="4767240" y="8134"/>
                  </a:cubicBezTo>
                  <a:lnTo>
                    <a:pt x="4767240" y="2649005"/>
                  </a:lnTo>
                  <a:cubicBezTo>
                    <a:pt x="4767240" y="2651162"/>
                    <a:pt x="4766383" y="2653231"/>
                    <a:pt x="4764857" y="2654757"/>
                  </a:cubicBezTo>
                  <a:cubicBezTo>
                    <a:pt x="4763332" y="2656282"/>
                    <a:pt x="4761263" y="2657139"/>
                    <a:pt x="4759106" y="2657139"/>
                  </a:cubicBezTo>
                  <a:lnTo>
                    <a:pt x="8134" y="2657139"/>
                  </a:lnTo>
                  <a:cubicBezTo>
                    <a:pt x="3642" y="2657139"/>
                    <a:pt x="0" y="2653497"/>
                    <a:pt x="0" y="2649005"/>
                  </a:cubicBezTo>
                  <a:lnTo>
                    <a:pt x="0" y="8134"/>
                  </a:lnTo>
                  <a:cubicBezTo>
                    <a:pt x="0" y="3642"/>
                    <a:pt x="3642" y="0"/>
                    <a:pt x="8134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767240" cy="26952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153087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6459" y="1921991"/>
            <a:ext cx="4309306" cy="57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sz="334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1332" y="2590234"/>
            <a:ext cx="4695149" cy="695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EXPERIMENTO 1: ORDENAMIENTO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El método runExperiment1 está diseñado para comparar la eficiencia de los algoritmos de ordenamiento.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Crea un bucle que genera catálogos de películas con tamaños incrementales (100, 200, 300, etc.).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En cada iteración, ejecuta los tres algoritmos (</a:t>
            </a:r>
            <a:r>
              <a:rPr lang="es-ES" sz="2400" dirty="0" err="1">
                <a:solidFill>
                  <a:schemeClr val="bg1"/>
                </a:solidFill>
              </a:rPr>
              <a:t>InsertionSort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MergeSort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RadixSort</a:t>
            </a:r>
            <a:r>
              <a:rPr lang="es-ES" sz="2400" dirty="0">
                <a:solidFill>
                  <a:schemeClr val="bg1"/>
                </a:solidFill>
              </a:rPr>
              <a:t>) sobre copias idénticas del catálogo.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Mide el tiempo de ejecución (</a:t>
            </a:r>
            <a:r>
              <a:rPr lang="es-ES" sz="2400" dirty="0" err="1">
                <a:solidFill>
                  <a:schemeClr val="bg1"/>
                </a:solidFill>
              </a:rPr>
              <a:t>System.nanoTime</a:t>
            </a:r>
            <a:r>
              <a:rPr lang="es-ES" sz="2400" dirty="0">
                <a:solidFill>
                  <a:schemeClr val="bg1"/>
                </a:solidFill>
              </a:rPr>
              <a:t>()) que le toma a cada algoritmo ordenar la lista.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Finalmente, escribe los resultados (Tamaño, </a:t>
            </a:r>
            <a:r>
              <a:rPr lang="es-ES" sz="2400" dirty="0" err="1">
                <a:solidFill>
                  <a:schemeClr val="bg1"/>
                </a:solidFill>
              </a:rPr>
              <a:t>Tiempo_IS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Tiempo_MS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Tiempo_RS</a:t>
            </a:r>
            <a:r>
              <a:rPr lang="es-ES" sz="2400" dirty="0">
                <a:solidFill>
                  <a:schemeClr val="bg1"/>
                </a:solidFill>
              </a:rPr>
              <a:t>) en un archivo "Resultados_ordenamiento.csv".</a:t>
            </a:r>
          </a:p>
          <a:p>
            <a:pPr algn="ctr"/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FBF36AD-5AAB-4C8C-CCEA-364AE50A8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35" y="1669234"/>
            <a:ext cx="7802891" cy="81039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EA8A-AB18-6BB8-66A8-3890416F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D5716EE-9677-5B23-B9FA-2907A93A36D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711AAA-08AF-2751-2965-C4AA850BF659}"/>
              </a:ext>
            </a:extLst>
          </p:cNvPr>
          <p:cNvGrpSpPr/>
          <p:nvPr/>
        </p:nvGrpSpPr>
        <p:grpSpPr>
          <a:xfrm>
            <a:off x="-521916" y="-312642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864F736-0FCB-C11D-5998-A6A809F09D6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81358F2-F4F7-599D-F352-8AF73256EB91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7C16C55-5CA7-4CA2-8E48-C8E03EA04193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512AC67-BC82-D6F4-C9D2-C90D2231128D}"/>
              </a:ext>
            </a:extLst>
          </p:cNvPr>
          <p:cNvGrpSpPr/>
          <p:nvPr/>
        </p:nvGrpSpPr>
        <p:grpSpPr>
          <a:xfrm>
            <a:off x="1268022" y="1669234"/>
            <a:ext cx="6809177" cy="8487932"/>
            <a:chOff x="0" y="0"/>
            <a:chExt cx="4767240" cy="265713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2D74476-4596-9B7E-080B-1D6407C44A60}"/>
                </a:ext>
              </a:extLst>
            </p:cNvPr>
            <p:cNvSpPr/>
            <p:nvPr/>
          </p:nvSpPr>
          <p:spPr>
            <a:xfrm>
              <a:off x="0" y="0"/>
              <a:ext cx="4767240" cy="2657139"/>
            </a:xfrm>
            <a:custGeom>
              <a:avLst/>
              <a:gdLst/>
              <a:ahLst/>
              <a:cxnLst/>
              <a:rect l="l" t="t" r="r" b="b"/>
              <a:pathLst>
                <a:path w="4767240" h="2657139">
                  <a:moveTo>
                    <a:pt x="8134" y="0"/>
                  </a:moveTo>
                  <a:lnTo>
                    <a:pt x="4759106" y="0"/>
                  </a:lnTo>
                  <a:cubicBezTo>
                    <a:pt x="4763598" y="0"/>
                    <a:pt x="4767240" y="3642"/>
                    <a:pt x="4767240" y="8134"/>
                  </a:cubicBezTo>
                  <a:lnTo>
                    <a:pt x="4767240" y="2649005"/>
                  </a:lnTo>
                  <a:cubicBezTo>
                    <a:pt x="4767240" y="2651162"/>
                    <a:pt x="4766383" y="2653231"/>
                    <a:pt x="4764857" y="2654757"/>
                  </a:cubicBezTo>
                  <a:cubicBezTo>
                    <a:pt x="4763332" y="2656282"/>
                    <a:pt x="4761263" y="2657139"/>
                    <a:pt x="4759106" y="2657139"/>
                  </a:cubicBezTo>
                  <a:lnTo>
                    <a:pt x="8134" y="2657139"/>
                  </a:lnTo>
                  <a:cubicBezTo>
                    <a:pt x="3642" y="2657139"/>
                    <a:pt x="0" y="2653497"/>
                    <a:pt x="0" y="2649005"/>
                  </a:cubicBezTo>
                  <a:lnTo>
                    <a:pt x="0" y="8134"/>
                  </a:lnTo>
                  <a:cubicBezTo>
                    <a:pt x="0" y="3642"/>
                    <a:pt x="3642" y="0"/>
                    <a:pt x="8134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C72C747-67E3-0F57-7A92-30D1043813B0}"/>
                </a:ext>
              </a:extLst>
            </p:cNvPr>
            <p:cNvSpPr txBox="1"/>
            <p:nvPr/>
          </p:nvSpPr>
          <p:spPr>
            <a:xfrm>
              <a:off x="0" y="-38100"/>
              <a:ext cx="4767240" cy="26952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EAECAF9-40E8-2119-B7C7-B2ED83744653}"/>
              </a:ext>
            </a:extLst>
          </p:cNvPr>
          <p:cNvSpPr txBox="1"/>
          <p:nvPr/>
        </p:nvSpPr>
        <p:spPr>
          <a:xfrm>
            <a:off x="3642799" y="153087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2C1D177-FC82-E50F-6615-15AB1B3514B3}"/>
              </a:ext>
            </a:extLst>
          </p:cNvPr>
          <p:cNvSpPr txBox="1"/>
          <p:nvPr/>
        </p:nvSpPr>
        <p:spPr>
          <a:xfrm>
            <a:off x="2647302" y="1844926"/>
            <a:ext cx="4309306" cy="57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sz="3348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434C6CB-F40E-5D5B-E217-EB5A3B98F6A5}"/>
              </a:ext>
            </a:extLst>
          </p:cNvPr>
          <p:cNvSpPr txBox="1"/>
          <p:nvPr/>
        </p:nvSpPr>
        <p:spPr>
          <a:xfrm>
            <a:off x="2252449" y="2482417"/>
            <a:ext cx="4914033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EXPERIMENTO 2: BÚSQUEDA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El método runExperiment2 compara la eficiencia de la búsqueda lineal contra la binaria.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Al igual que el experimento 1, itera sobre catálogos de tamaños incrementales.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Para cada tamaño, repite la búsqueda de varios directores (</a:t>
            </a:r>
            <a:r>
              <a:rPr lang="es-ES" sz="2400" dirty="0" err="1">
                <a:solidFill>
                  <a:schemeClr val="bg1"/>
                </a:solidFill>
              </a:rPr>
              <a:t>directorsToSearch</a:t>
            </a:r>
            <a:r>
              <a:rPr lang="es-ES" sz="2400" dirty="0">
                <a:solidFill>
                  <a:schemeClr val="bg1"/>
                </a:solidFill>
              </a:rPr>
              <a:t>) para luego calcular un promedio:</a:t>
            </a:r>
          </a:p>
          <a:p>
            <a:pPr lvl="1" algn="ctr"/>
            <a:r>
              <a:rPr lang="es-ES" sz="2400" dirty="0">
                <a:solidFill>
                  <a:schemeClr val="bg1"/>
                </a:solidFill>
              </a:rPr>
              <a:t>Prueba Lineal: Mide el tiempo de </a:t>
            </a:r>
            <a:r>
              <a:rPr lang="es-ES" sz="2400" dirty="0" err="1">
                <a:solidFill>
                  <a:schemeClr val="bg1"/>
                </a:solidFill>
              </a:rPr>
              <a:t>getMoviesByDirector</a:t>
            </a:r>
            <a:r>
              <a:rPr lang="es-ES" sz="2400" dirty="0">
                <a:solidFill>
                  <a:schemeClr val="bg1"/>
                </a:solidFill>
              </a:rPr>
              <a:t> sobre un catálogo desordenado.</a:t>
            </a:r>
          </a:p>
          <a:p>
            <a:pPr lvl="1" algn="ctr"/>
            <a:r>
              <a:rPr lang="es-ES" sz="2400" dirty="0">
                <a:solidFill>
                  <a:schemeClr val="bg1"/>
                </a:solidFill>
              </a:rPr>
              <a:t>Prueba Binaria: Primero ordena el catálogo por director y luego mide el tiempo de </a:t>
            </a:r>
            <a:r>
              <a:rPr lang="es-ES" sz="2400" dirty="0" err="1">
                <a:solidFill>
                  <a:schemeClr val="bg1"/>
                </a:solidFill>
              </a:rPr>
              <a:t>getMoviesByDirector</a:t>
            </a:r>
            <a:r>
              <a:rPr lang="es-ES" sz="24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Guarda los tiempos promedio (lineal y binario) en el archivo "resultados_busqueda.csv".</a:t>
            </a:r>
          </a:p>
          <a:p>
            <a:pPr algn="ctr"/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C1F4E8D-1147-3CA3-82F0-DC29B7FF6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15" y="1567193"/>
            <a:ext cx="6337650" cy="86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9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21916" y="-312642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5557752" y="1954094"/>
            <a:ext cx="6128660" cy="5551606"/>
            <a:chOff x="0" y="0"/>
            <a:chExt cx="1918571" cy="23425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8571" cy="2342568"/>
            </a:xfrm>
            <a:custGeom>
              <a:avLst/>
              <a:gdLst/>
              <a:ahLst/>
              <a:cxnLst/>
              <a:rect l="l" t="t" r="r" b="b"/>
              <a:pathLst>
                <a:path w="1918571" h="2342568">
                  <a:moveTo>
                    <a:pt x="20212" y="0"/>
                  </a:moveTo>
                  <a:lnTo>
                    <a:pt x="1898360" y="0"/>
                  </a:lnTo>
                  <a:cubicBezTo>
                    <a:pt x="1909522" y="0"/>
                    <a:pt x="1918571" y="9049"/>
                    <a:pt x="1918571" y="20212"/>
                  </a:cubicBezTo>
                  <a:lnTo>
                    <a:pt x="1918571" y="2322356"/>
                  </a:lnTo>
                  <a:cubicBezTo>
                    <a:pt x="1918571" y="2333519"/>
                    <a:pt x="1909522" y="2342568"/>
                    <a:pt x="1898360" y="2342568"/>
                  </a:cubicBezTo>
                  <a:lnTo>
                    <a:pt x="20212" y="2342568"/>
                  </a:lnTo>
                  <a:cubicBezTo>
                    <a:pt x="9049" y="2342568"/>
                    <a:pt x="0" y="2333519"/>
                    <a:pt x="0" y="2322356"/>
                  </a:cubicBezTo>
                  <a:lnTo>
                    <a:pt x="0" y="20212"/>
                  </a:lnTo>
                  <a:cubicBezTo>
                    <a:pt x="0" y="9049"/>
                    <a:pt x="9049" y="0"/>
                    <a:pt x="2021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8571" cy="23806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00688" y="419813"/>
            <a:ext cx="13578401" cy="10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5400" b="1" dirty="0">
                <a:solidFill>
                  <a:schemeClr val="bg1"/>
                </a:solidFill>
                <a:latin typeface="Montserrat" panose="00000500000000000000" pitchFamily="2" charset="0"/>
              </a:rPr>
              <a:t>EXPERIMENTACIÓN Y RESULTADOS</a:t>
            </a:r>
            <a:r>
              <a:rPr lang="en-US" sz="5400" b="1" dirty="0">
                <a:solidFill>
                  <a:schemeClr val="bg1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37069" y="14644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5759507" y="2978889"/>
            <a:ext cx="5725149" cy="401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Se realizaron dos experimentos principales: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1. Comparación de tiempos de ejecución de los algoritmos de ordenamiento con tamaños de catálogo entre 100 y 1000.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2. Evaluación de tiempos promedio en búsquedas lineal y binaria para distintos directores.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El entorno de pruebas fue Java (JDK 17) en Windows 10, utilizando IntelliJ IDEA.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269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1219200" y="-96434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020254" y="716770"/>
            <a:ext cx="1146221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ANALISIS EXPERIMENTO 1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2765184" y="1951990"/>
            <a:ext cx="11972356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Los resultados muestran que </a:t>
            </a:r>
            <a:r>
              <a:rPr lang="es-ES" sz="3200" dirty="0" err="1">
                <a:solidFill>
                  <a:schemeClr val="bg1"/>
                </a:solidFill>
              </a:rPr>
              <a:t>InsertionSort</a:t>
            </a:r>
            <a:r>
              <a:rPr lang="es-ES" sz="3200" dirty="0">
                <a:solidFill>
                  <a:schemeClr val="bg1"/>
                </a:solidFill>
              </a:rPr>
              <a:t> presenta un crecimiento cuadrático de tiempo (O(n²)), mientras que </a:t>
            </a:r>
            <a:r>
              <a:rPr lang="es-ES" sz="3200" dirty="0" err="1">
                <a:solidFill>
                  <a:schemeClr val="bg1"/>
                </a:solidFill>
              </a:rPr>
              <a:t>MergeSort</a:t>
            </a:r>
            <a:r>
              <a:rPr lang="es-ES" sz="3200" dirty="0">
                <a:solidFill>
                  <a:schemeClr val="bg1"/>
                </a:solidFill>
              </a:rPr>
              <a:t> y </a:t>
            </a:r>
            <a:r>
              <a:rPr lang="es-ES" sz="3200" dirty="0" err="1">
                <a:solidFill>
                  <a:schemeClr val="bg1"/>
                </a:solidFill>
              </a:rPr>
              <a:t>RadixSort</a:t>
            </a:r>
            <a:r>
              <a:rPr lang="es-ES" sz="3200" dirty="0">
                <a:solidFill>
                  <a:schemeClr val="bg1"/>
                </a:solidFill>
              </a:rPr>
              <a:t> son mucho más escalables (O(n log n) y O(</a:t>
            </a:r>
            <a:r>
              <a:rPr lang="es-ES" sz="3200" dirty="0" err="1">
                <a:solidFill>
                  <a:schemeClr val="bg1"/>
                </a:solidFill>
              </a:rPr>
              <a:t>d·n</a:t>
            </a:r>
            <a:r>
              <a:rPr lang="es-ES" sz="3200" dirty="0">
                <a:solidFill>
                  <a:schemeClr val="bg1"/>
                </a:solidFill>
              </a:rPr>
              <a:t>)).</a:t>
            </a:r>
          </a:p>
          <a:p>
            <a:pPr algn="ctr">
              <a:defRPr sz="2000"/>
            </a:pPr>
            <a:r>
              <a:rPr lang="es-ES" sz="3200" dirty="0" err="1">
                <a:solidFill>
                  <a:schemeClr val="bg1"/>
                </a:solidFill>
              </a:rPr>
              <a:t>RadixSort</a:t>
            </a:r>
            <a:r>
              <a:rPr lang="es-ES" sz="3200" dirty="0">
                <a:solidFill>
                  <a:schemeClr val="bg1"/>
                </a:solidFill>
              </a:rPr>
              <a:t> fue el más rápido en todos los tamaños del catálogo.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0C7609D-A076-4809-A4C7-32CAB70874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11250"/>
            <a:ext cx="8631466" cy="41868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E4B809-D91E-49F0-93BA-7DFC450E6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1801" y="5185273"/>
            <a:ext cx="7384044" cy="37717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116335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496495" y="904875"/>
            <a:ext cx="11295011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ANALISIS EXPERIMENTO 2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673294" y="2164447"/>
            <a:ext cx="14126289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3600" dirty="0">
                <a:solidFill>
                  <a:schemeClr val="bg1"/>
                </a:solidFill>
              </a:rPr>
              <a:t>La búsqueda binaria resultó significativamente más eficiente que la lineal, manteniendo tiempos casi constantes incluso al aumentar el tamaño del catálogo.</a:t>
            </a:r>
          </a:p>
          <a:p>
            <a:pPr>
              <a:defRPr sz="2000"/>
            </a:pPr>
            <a:r>
              <a:rPr lang="es-ES" sz="3600" dirty="0">
                <a:solidFill>
                  <a:schemeClr val="bg1"/>
                </a:solidFill>
              </a:rPr>
              <a:t>Esto confirma su complejidad O(log n) frente a la O(n) de la búsqueda lineal.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6B487B1-13AC-4A90-B7DC-446A2EC00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43" y="5041328"/>
            <a:ext cx="7272457" cy="39079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659D47-8ADA-4E30-BFD1-B71626E14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399" y="5143500"/>
            <a:ext cx="810024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642799" y="1764982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CONCLUSIONES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662968" y="3320168"/>
            <a:ext cx="14962064" cy="298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El laboratorio demostró la importancia de elegir algoritmos eficientes para grandes volúmenes de datos.</a:t>
            </a:r>
          </a:p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Ordenar los datos una vez con un algoritmo eficiente (</a:t>
            </a:r>
            <a:r>
              <a:rPr lang="es-ES" sz="3200" dirty="0" err="1">
                <a:solidFill>
                  <a:schemeClr val="bg1"/>
                </a:solidFill>
              </a:rPr>
              <a:t>MergeSort</a:t>
            </a:r>
            <a:r>
              <a:rPr lang="es-ES" sz="3200" dirty="0">
                <a:solidFill>
                  <a:schemeClr val="bg1"/>
                </a:solidFill>
              </a:rPr>
              <a:t> o </a:t>
            </a:r>
            <a:r>
              <a:rPr lang="es-ES" sz="3200" dirty="0" err="1">
                <a:solidFill>
                  <a:schemeClr val="bg1"/>
                </a:solidFill>
              </a:rPr>
              <a:t>RadixSort</a:t>
            </a:r>
            <a:r>
              <a:rPr lang="es-ES" sz="3200" dirty="0">
                <a:solidFill>
                  <a:schemeClr val="bg1"/>
                </a:solidFill>
              </a:rPr>
              <a:t>) y luego usar búsqueda binaria garantiza una experiencia de usuario óptima.</a:t>
            </a:r>
          </a:p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Se refuerza la relevancia práctica del análisis de complejidad algorítmica en sistemas reales.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642799" y="1764982"/>
            <a:ext cx="11002403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DEL LABORATORIO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468301" y="4494847"/>
            <a:ext cx="15351398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Implementar un sistema de gestión de un catálogo de películas basado en un </a:t>
            </a:r>
            <a:r>
              <a:rPr lang="es-ES" sz="3200" dirty="0" err="1">
                <a:solidFill>
                  <a:schemeClr val="bg1"/>
                </a:solidFill>
              </a:rPr>
              <a:t>dataset</a:t>
            </a:r>
            <a:r>
              <a:rPr lang="es-ES" sz="3200" dirty="0">
                <a:solidFill>
                  <a:schemeClr val="bg1"/>
                </a:solidFill>
              </a:rPr>
              <a:t> de </a:t>
            </a:r>
            <a:r>
              <a:rPr lang="es-ES" sz="3200" dirty="0" err="1">
                <a:solidFill>
                  <a:schemeClr val="bg1"/>
                </a:solidFill>
              </a:rPr>
              <a:t>Kaggle</a:t>
            </a:r>
            <a:r>
              <a:rPr lang="es-ES" sz="3200" dirty="0">
                <a:solidFill>
                  <a:schemeClr val="bg1"/>
                </a:solidFill>
              </a:rPr>
              <a:t>, utilizando y comparando distintos algoritmos de ordenamiento (</a:t>
            </a:r>
            <a:r>
              <a:rPr lang="es-ES" sz="3200" dirty="0" err="1">
                <a:solidFill>
                  <a:schemeClr val="bg1"/>
                </a:solidFill>
              </a:rPr>
              <a:t>InsertionSort</a:t>
            </a:r>
            <a:r>
              <a:rPr lang="es-ES" sz="3200" dirty="0">
                <a:solidFill>
                  <a:schemeClr val="bg1"/>
                </a:solidFill>
              </a:rPr>
              <a:t>, </a:t>
            </a:r>
            <a:r>
              <a:rPr lang="es-ES" sz="3200" dirty="0" err="1">
                <a:solidFill>
                  <a:schemeClr val="bg1"/>
                </a:solidFill>
              </a:rPr>
              <a:t>MergeSort</a:t>
            </a:r>
            <a:r>
              <a:rPr lang="es-ES" sz="3200" dirty="0">
                <a:solidFill>
                  <a:schemeClr val="bg1"/>
                </a:solidFill>
              </a:rPr>
              <a:t>, </a:t>
            </a:r>
            <a:r>
              <a:rPr lang="es-ES" sz="3200" dirty="0" err="1">
                <a:solidFill>
                  <a:schemeClr val="bg1"/>
                </a:solidFill>
              </a:rPr>
              <a:t>RadixSort</a:t>
            </a:r>
            <a:r>
              <a:rPr lang="es-ES" sz="3200" dirty="0">
                <a:solidFill>
                  <a:schemeClr val="bg1"/>
                </a:solidFill>
              </a:rPr>
              <a:t>) y búsqueda (lineal y binaria). </a:t>
            </a:r>
          </a:p>
          <a:p>
            <a:pPr algn="ctr">
              <a:defRPr sz="2000"/>
            </a:pPr>
            <a:r>
              <a:rPr lang="es-ES" sz="3200" dirty="0">
                <a:solidFill>
                  <a:schemeClr val="bg1"/>
                </a:solidFill>
              </a:rPr>
              <a:t>El objetivo es analizar su rendimiento y comprender su relevancia práctica.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12989" y="-384973"/>
            <a:ext cx="18964952" cy="10431661"/>
            <a:chOff x="0" y="-38100"/>
            <a:chExt cx="4994885" cy="2747433"/>
          </a:xfrm>
        </p:grpSpPr>
        <p:sp>
          <p:nvSpPr>
            <p:cNvPr id="4" name="Freeform 4"/>
            <p:cNvSpPr/>
            <p:nvPr/>
          </p:nvSpPr>
          <p:spPr>
            <a:xfrm>
              <a:off x="178293" y="-7057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660137" y="1665942"/>
            <a:ext cx="6641166" cy="6699067"/>
            <a:chOff x="0" y="0"/>
            <a:chExt cx="2079011" cy="20971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9011" cy="2097137"/>
            </a:xfrm>
            <a:custGeom>
              <a:avLst/>
              <a:gdLst/>
              <a:ahLst/>
              <a:cxnLst/>
              <a:rect l="l" t="t" r="r" b="b"/>
              <a:pathLst>
                <a:path w="2079011" h="2097137">
                  <a:moveTo>
                    <a:pt x="18652" y="0"/>
                  </a:moveTo>
                  <a:lnTo>
                    <a:pt x="2060359" y="0"/>
                  </a:lnTo>
                  <a:cubicBezTo>
                    <a:pt x="2070660" y="0"/>
                    <a:pt x="2079011" y="8351"/>
                    <a:pt x="2079011" y="18652"/>
                  </a:cubicBezTo>
                  <a:lnTo>
                    <a:pt x="2079011" y="2078485"/>
                  </a:lnTo>
                  <a:cubicBezTo>
                    <a:pt x="2079011" y="2088786"/>
                    <a:pt x="2070660" y="2097137"/>
                    <a:pt x="2060359" y="2097137"/>
                  </a:cubicBezTo>
                  <a:lnTo>
                    <a:pt x="18652" y="2097137"/>
                  </a:lnTo>
                  <a:cubicBezTo>
                    <a:pt x="8351" y="2097137"/>
                    <a:pt x="0" y="2088786"/>
                    <a:pt x="0" y="2078485"/>
                  </a:cubicBezTo>
                  <a:lnTo>
                    <a:pt x="0" y="18652"/>
                  </a:lnTo>
                  <a:cubicBezTo>
                    <a:pt x="0" y="8351"/>
                    <a:pt x="8351" y="0"/>
                    <a:pt x="1865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79011" cy="21352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519006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067471" y="2565333"/>
            <a:ext cx="386753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4000" dirty="0">
                <a:solidFill>
                  <a:schemeClr val="bg1"/>
                </a:solidFill>
                <a:latin typeface="Montserrat Bold" panose="020B0604020202020204" charset="0"/>
              </a:rPr>
              <a:t>CLASE MOVIE</a:t>
            </a:r>
            <a:endParaRPr lang="en-US" sz="40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38667" y="3529567"/>
            <a:ext cx="5725149" cy="401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Representa una película con atributos como título, director, género, año y rating.</a:t>
            </a:r>
            <a:br>
              <a:rPr lang="es-ES" sz="2400" dirty="0">
                <a:solidFill>
                  <a:schemeClr val="bg1"/>
                </a:solidFill>
              </a:rPr>
            </a:br>
            <a:endParaRPr lang="es-ES" sz="2400" dirty="0">
              <a:solidFill>
                <a:schemeClr val="bg1"/>
              </a:solidFill>
            </a:endParaRP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Implementa la interfaz Comparable&lt;</a:t>
            </a:r>
            <a:r>
              <a:rPr lang="es-ES" sz="2400" dirty="0" err="1">
                <a:solidFill>
                  <a:schemeClr val="bg1"/>
                </a:solidFill>
              </a:rPr>
              <a:t>Movie</a:t>
            </a:r>
            <a:r>
              <a:rPr lang="es-ES" sz="2400" dirty="0">
                <a:solidFill>
                  <a:schemeClr val="bg1"/>
                </a:solidFill>
              </a:rPr>
              <a:t>&gt; para establecer un orden natural por rating.</a:t>
            </a:r>
            <a:br>
              <a:rPr lang="es-ES" sz="2400" dirty="0">
                <a:solidFill>
                  <a:schemeClr val="bg1"/>
                </a:solidFill>
              </a:rPr>
            </a:br>
            <a:endParaRPr lang="es-ES" sz="2400" dirty="0">
              <a:solidFill>
                <a:schemeClr val="bg1"/>
              </a:solidFill>
            </a:endParaRP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Incluye comparadores adicionales por director, género y año, permitiendo distintos criterios de ordenamiento.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4322CEA4-C5EA-A08F-634C-F608C6CC5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30" y="1675972"/>
            <a:ext cx="9398261" cy="6141917"/>
          </a:xfrm>
          <a:prstGeom prst="rect">
            <a:avLst/>
          </a:prstGeom>
        </p:spPr>
      </p:pic>
      <p:pic>
        <p:nvPicPr>
          <p:cNvPr id="17" name="Imagen 16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0F79EF98-BB42-68C7-A621-C0B19D8B6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521" y="8083242"/>
            <a:ext cx="6830378" cy="1524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33400" y="-263904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846914" y="1985221"/>
            <a:ext cx="5951025" cy="5062306"/>
            <a:chOff x="0" y="0"/>
            <a:chExt cx="1862963" cy="15847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519006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1888656" y="2317081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9852" y="2870296"/>
            <a:ext cx="5725149" cy="401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Clase principal que gestiona la colección de películas y aplica los algoritmos de ordenamiento y búsqueda.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Incluye métodos como </a:t>
            </a:r>
            <a:r>
              <a:rPr lang="es-ES" sz="2400" dirty="0" err="1">
                <a:solidFill>
                  <a:schemeClr val="bg1"/>
                </a:solidFill>
              </a:rPr>
              <a:t>sortByAlgorithm</a:t>
            </a:r>
            <a:r>
              <a:rPr lang="es-ES" sz="2400" dirty="0">
                <a:solidFill>
                  <a:schemeClr val="bg1"/>
                </a:solidFill>
              </a:rPr>
              <a:t>() para elegir el algoritmo y atributo de ordenamiento.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Los métodos de búsqueda se adaptan automáticamente según si el catálogo está o no ordenado por el atributo correspondiente</a:t>
            </a:r>
            <a:r>
              <a:rPr lang="es-ES" sz="2400" dirty="0"/>
              <a:t>.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D5B60487-C629-7167-66CC-7444E98B2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21" y="1696143"/>
            <a:ext cx="7227518" cy="84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8115D-B310-C129-C3C0-3764F0B7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32A387-FFA5-FCFD-0BE9-A2055282DD2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DE87A0-5F59-8550-0C05-7C25B378E0B4}"/>
              </a:ext>
            </a:extLst>
          </p:cNvPr>
          <p:cNvGrpSpPr/>
          <p:nvPr/>
        </p:nvGrpSpPr>
        <p:grpSpPr>
          <a:xfrm>
            <a:off x="-116335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C0D2CF0-65D8-8906-57E9-38474679DF48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1CA4B0-9858-119D-50AC-85DCF426094F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DBCD816-32B7-1B8A-7DB9-83EAF4909654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696EA20-A26E-DE1A-6B16-D8A2320529BB}"/>
              </a:ext>
            </a:extLst>
          </p:cNvPr>
          <p:cNvGrpSpPr/>
          <p:nvPr/>
        </p:nvGrpSpPr>
        <p:grpSpPr>
          <a:xfrm>
            <a:off x="846914" y="1863516"/>
            <a:ext cx="5951025" cy="3675352"/>
            <a:chOff x="0" y="-38100"/>
            <a:chExt cx="1862963" cy="162285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E0B840-0E75-3D21-2B65-3C72647BF714}"/>
                </a:ext>
              </a:extLst>
            </p:cNvPr>
            <p:cNvSpPr/>
            <p:nvPr/>
          </p:nvSpPr>
          <p:spPr>
            <a:xfrm>
              <a:off x="0" y="0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0265CE5-8B96-38DB-3552-FBD22D3BB36A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DB460FA-922F-84A3-E1FD-D03CD9408395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CA27B52-B3DF-F25D-03FE-7AD99ACB3743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DCFD9F5-41BF-1243-1E06-01E7BB232B4B}"/>
              </a:ext>
            </a:extLst>
          </p:cNvPr>
          <p:cNvSpPr txBox="1"/>
          <p:nvPr/>
        </p:nvSpPr>
        <p:spPr>
          <a:xfrm>
            <a:off x="1888656" y="2317081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F9CDB6D-D3B1-5114-9488-BF0E9FEBDD1B}"/>
              </a:ext>
            </a:extLst>
          </p:cNvPr>
          <p:cNvSpPr txBox="1"/>
          <p:nvPr/>
        </p:nvSpPr>
        <p:spPr>
          <a:xfrm>
            <a:off x="959852" y="2870296"/>
            <a:ext cx="5725149" cy="254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Métodos de búsquedas lineales según el dato pedido, similares entre ellas sin mayor complejidad búsquedas lineales simples</a:t>
            </a:r>
          </a:p>
          <a:p>
            <a:pPr algn="ctr">
              <a:defRPr sz="2000"/>
            </a:pPr>
            <a:r>
              <a:rPr lang="es-ES" sz="2400" dirty="0">
                <a:solidFill>
                  <a:schemeClr val="bg1"/>
                </a:solidFill>
              </a:rPr>
              <a:t>O(n)</a:t>
            </a:r>
          </a:p>
          <a:p>
            <a:pPr algn="ctr">
              <a:defRPr sz="2000"/>
            </a:pPr>
            <a:endParaRPr lang="es-ES" sz="2400" dirty="0">
              <a:solidFill>
                <a:schemeClr val="bg1"/>
              </a:solidFill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Imagen 15" descr="Texto&#10;&#10;El contenido generado por IA puede ser incorrecto.">
            <a:extLst>
              <a:ext uri="{FF2B5EF4-FFF2-40B4-BE49-F238E27FC236}">
                <a16:creationId xmlns:a16="http://schemas.microsoft.com/office/drawing/2014/main" id="{5D0EAC28-088D-1451-B439-C31F7E328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53" y="1228886"/>
            <a:ext cx="6278005" cy="89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8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7AEC-3490-3A4C-98D4-C8972B90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4470B8-2B60-CF2E-ADF5-8CCE78F323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39643BF-DC01-D63A-0AA9-78266B320122}"/>
              </a:ext>
            </a:extLst>
          </p:cNvPr>
          <p:cNvGrpSpPr/>
          <p:nvPr/>
        </p:nvGrpSpPr>
        <p:grpSpPr>
          <a:xfrm>
            <a:off x="-116335" y="2241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08C701C-41C4-BFAC-ED7A-AD16C872C362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A12F83-A65F-EBE1-1B91-C347713D38F3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D81E6C4-861E-97CD-4D5B-AADC468AC812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2F27C07-D51B-1CEF-759F-BB266D552B46}"/>
              </a:ext>
            </a:extLst>
          </p:cNvPr>
          <p:cNvGrpSpPr/>
          <p:nvPr/>
        </p:nvGrpSpPr>
        <p:grpSpPr>
          <a:xfrm>
            <a:off x="713555" y="1863516"/>
            <a:ext cx="6041800" cy="4567089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093B07-5161-777D-583C-A216023B1289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04E9E56-EE31-5CF6-2A65-2807D78EEC06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984EA48-8AF7-E081-B2F9-2D7C8D350910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0913030-365E-6767-6F8C-19C0093EE45F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E23C089-F08C-645D-BFC3-99F4952AAACA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6EC8B4-1AFF-AC32-1F52-85F6171E7A62}"/>
              </a:ext>
            </a:extLst>
          </p:cNvPr>
          <p:cNvSpPr txBox="1"/>
          <p:nvPr/>
        </p:nvSpPr>
        <p:spPr>
          <a:xfrm>
            <a:off x="871881" y="2888753"/>
            <a:ext cx="5725149" cy="292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Métodos de búsquedas binarias. Mucho más eficientes que las lineales, pero requieren que la lista esté ordenada por el atributo a buscar.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Primero localizan un índice con </a:t>
            </a:r>
            <a:r>
              <a:rPr lang="es-ES" sz="2400" dirty="0" err="1">
                <a:solidFill>
                  <a:schemeClr val="bg1"/>
                </a:solidFill>
              </a:rPr>
              <a:t>Collections.binarySearch</a:t>
            </a:r>
            <a:r>
              <a:rPr lang="es-ES" sz="2400" dirty="0">
                <a:solidFill>
                  <a:schemeClr val="bg1"/>
                </a:solidFill>
              </a:rPr>
              <a:t> y luego se expanden para incluir todos los valores duplicados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O(</a:t>
            </a:r>
            <a:r>
              <a:rPr lang="es-E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logN</a:t>
            </a:r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6CC8AB6D-98A8-B1A3-652B-5B5C170C1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55" y="1863516"/>
            <a:ext cx="6162353" cy="69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49CE-61AF-0E13-2941-CBBEFBB35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F93F39-C7EE-741C-DD2B-6153B7FA53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CB8754D-8148-360D-7650-38D54015E83A}"/>
              </a:ext>
            </a:extLst>
          </p:cNvPr>
          <p:cNvGrpSpPr/>
          <p:nvPr/>
        </p:nvGrpSpPr>
        <p:grpSpPr>
          <a:xfrm>
            <a:off x="-116335" y="2241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D2B31E-1DAC-0E0B-A769-C009BD387F1E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43AB676-267A-6C8B-070B-E16308AC985B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6AB5FE5-4542-780C-2EB4-BC4B23DECBD5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8AD10DA-3CAD-3B24-B18E-BB44B62FA0C8}"/>
              </a:ext>
            </a:extLst>
          </p:cNvPr>
          <p:cNvGrpSpPr/>
          <p:nvPr/>
        </p:nvGrpSpPr>
        <p:grpSpPr>
          <a:xfrm>
            <a:off x="713555" y="1863516"/>
            <a:ext cx="6041800" cy="4567089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569D17C-5B60-5A82-4C35-9DB56FEE64E5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924D2BE-405C-343B-BC74-2E59F9CA77FD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BF3FED9-3AA2-B976-6329-93F0E22D400A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8DD9662-337B-4C14-9BEF-7AAC8999987B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FF8308E-1E18-DB69-4622-6C6E33925CA9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5DB8DB-9EFA-FE4F-E0CE-F150D864F0B7}"/>
              </a:ext>
            </a:extLst>
          </p:cNvPr>
          <p:cNvSpPr txBox="1"/>
          <p:nvPr/>
        </p:nvSpPr>
        <p:spPr>
          <a:xfrm>
            <a:off x="871881" y="2888753"/>
            <a:ext cx="5725149" cy="292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Métodos de búsquedas binarias. Mucho más eficientes que las lineales, pero requieren que la lista esté ordenada por el atributo a buscar.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Primero localizan un índice con </a:t>
            </a:r>
            <a:r>
              <a:rPr lang="es-ES" sz="2400" dirty="0" err="1">
                <a:solidFill>
                  <a:schemeClr val="bg1"/>
                </a:solidFill>
              </a:rPr>
              <a:t>Collections.binarySearch</a:t>
            </a:r>
            <a:r>
              <a:rPr lang="es-ES" sz="2400" dirty="0">
                <a:solidFill>
                  <a:schemeClr val="bg1"/>
                </a:solidFill>
              </a:rPr>
              <a:t> y luego se expanden para incluir todos los valores duplicados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O(</a:t>
            </a:r>
            <a:r>
              <a:rPr lang="es-E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logN</a:t>
            </a:r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Imagen 15" descr="Texto&#10;&#10;El contenido generado por IA puede ser incorrecto.">
            <a:extLst>
              <a:ext uri="{FF2B5EF4-FFF2-40B4-BE49-F238E27FC236}">
                <a16:creationId xmlns:a16="http://schemas.microsoft.com/office/drawing/2014/main" id="{1DA6E8BD-DA8F-6AAA-89A3-44E9D5A0C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614" y="1838831"/>
            <a:ext cx="8338568" cy="74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6F005-0FB5-B2B3-4016-7585F6176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FEE2A8-4319-793C-D156-869DE769267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99032E2-3938-3426-CEBE-85E3526F069F}"/>
              </a:ext>
            </a:extLst>
          </p:cNvPr>
          <p:cNvGrpSpPr/>
          <p:nvPr/>
        </p:nvGrpSpPr>
        <p:grpSpPr>
          <a:xfrm>
            <a:off x="-213799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52D0930-5109-39F3-D254-121CF11C5F09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CC6A131-4404-4B5B-F488-A62C1DCF78D8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9992CA6-FC1A-D7CF-B992-856F92BD82DE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5E85C9F-16FE-AFF4-BAB0-C4CB97093160}"/>
              </a:ext>
            </a:extLst>
          </p:cNvPr>
          <p:cNvGrpSpPr/>
          <p:nvPr/>
        </p:nvGrpSpPr>
        <p:grpSpPr>
          <a:xfrm>
            <a:off x="713555" y="1863516"/>
            <a:ext cx="6041800" cy="4567089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37C7B86-0F27-15FB-C4D9-7389E42B281F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3B3DCB6-C9AB-5BEA-9D1F-02CC7986B538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84FEDCE4-255C-E891-1C09-481143C3EC78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D886B33-F811-E2C9-1866-E4E8EEC33D10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43A93AC-51DE-3640-AB1D-B533610509D4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A5783E0-2531-A63E-43D5-184C9BC1D8B3}"/>
              </a:ext>
            </a:extLst>
          </p:cNvPr>
          <p:cNvSpPr txBox="1"/>
          <p:nvPr/>
        </p:nvSpPr>
        <p:spPr>
          <a:xfrm>
            <a:off x="871881" y="2888753"/>
            <a:ext cx="5725149" cy="2920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Métodos de búsquedas binarias. Mucho más eficientes que las lineales, pero requieren que la lista esté ordenada por el atributo a buscar.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Primero localizan un índice con </a:t>
            </a:r>
            <a:r>
              <a:rPr lang="es-ES" sz="2400" dirty="0" err="1">
                <a:solidFill>
                  <a:schemeClr val="bg1"/>
                </a:solidFill>
              </a:rPr>
              <a:t>Collections.binarySearch</a:t>
            </a:r>
            <a:r>
              <a:rPr lang="es-ES" sz="2400" dirty="0">
                <a:solidFill>
                  <a:schemeClr val="bg1"/>
                </a:solidFill>
              </a:rPr>
              <a:t> y luego se expanden para incluir todos los valores duplicados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O(</a:t>
            </a:r>
            <a:r>
              <a:rPr lang="es-E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logN</a:t>
            </a:r>
            <a:r>
              <a:rPr lang="es-E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56472E07-55E4-479B-62B5-4F072A5A4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90" y="2219319"/>
            <a:ext cx="10136570" cy="42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2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5D23E-FB19-08E4-A2E3-19D3573F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430E69-09A2-022D-FD00-6D43869809A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58EAE7-A85E-9AAA-5A38-55E517902519}"/>
              </a:ext>
            </a:extLst>
          </p:cNvPr>
          <p:cNvGrpSpPr/>
          <p:nvPr/>
        </p:nvGrpSpPr>
        <p:grpSpPr>
          <a:xfrm>
            <a:off x="-213799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FB5D563-8B8F-85B6-5FDC-EA0673BB09C9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9AF92B6-D940-DC31-3539-918786B79032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4DC6E91-7FAC-3683-2866-DAD6652A5FA2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C8D6D39-4A46-9D1D-B24F-F74E86DE709E}"/>
              </a:ext>
            </a:extLst>
          </p:cNvPr>
          <p:cNvGrpSpPr/>
          <p:nvPr/>
        </p:nvGrpSpPr>
        <p:grpSpPr>
          <a:xfrm>
            <a:off x="713555" y="1863516"/>
            <a:ext cx="6041800" cy="6327984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84B6016-F610-F914-5184-0F09E1164D46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D3B52E9-7D30-D7B5-B701-0E085C895662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F257574-C060-5775-F5A5-7FD46FA262F3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5B9D23D-D6B3-80B4-472A-2F5802276079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A3A6A5-789F-C8DC-0377-4B9E17D81AF1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MOVIECATALOG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052C9B3-9AAC-42E5-289B-448305296475}"/>
              </a:ext>
            </a:extLst>
          </p:cNvPr>
          <p:cNvSpPr txBox="1"/>
          <p:nvPr/>
        </p:nvSpPr>
        <p:spPr>
          <a:xfrm>
            <a:off x="871881" y="2888753"/>
            <a:ext cx="5725149" cy="439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Método </a:t>
            </a:r>
            <a:r>
              <a:rPr lang="es-ES" sz="2400" dirty="0" err="1">
                <a:solidFill>
                  <a:schemeClr val="bg1"/>
                </a:solidFill>
              </a:rPr>
              <a:t>sortByAlgorithm</a:t>
            </a:r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Actúa como el controlador central para ordenar la lista.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1: Lee el </a:t>
            </a:r>
            <a:r>
              <a:rPr lang="es-ES" sz="2400" dirty="0" err="1">
                <a:solidFill>
                  <a:schemeClr val="bg1"/>
                </a:solidFill>
              </a:rPr>
              <a:t>attribute</a:t>
            </a:r>
            <a:r>
              <a:rPr lang="es-ES" sz="2400" dirty="0">
                <a:solidFill>
                  <a:schemeClr val="bg1"/>
                </a:solidFill>
              </a:rPr>
              <a:t> para seleccionar el </a:t>
            </a:r>
            <a:r>
              <a:rPr lang="es-ES" sz="2400" dirty="0" err="1">
                <a:solidFill>
                  <a:schemeClr val="bg1"/>
                </a:solidFill>
              </a:rPr>
              <a:t>Comparator</a:t>
            </a:r>
            <a:r>
              <a:rPr lang="es-ES" sz="2400" dirty="0">
                <a:solidFill>
                  <a:schemeClr val="bg1"/>
                </a:solidFill>
              </a:rPr>
              <a:t> (director, género, año).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2: Lee el </a:t>
            </a:r>
            <a:r>
              <a:rPr lang="es-ES" sz="2400" dirty="0" err="1">
                <a:solidFill>
                  <a:schemeClr val="bg1"/>
                </a:solidFill>
              </a:rPr>
              <a:t>algorithm</a:t>
            </a:r>
            <a:r>
              <a:rPr lang="es-ES" sz="2400" dirty="0">
                <a:solidFill>
                  <a:schemeClr val="bg1"/>
                </a:solidFill>
              </a:rPr>
              <a:t> para llamar al método de </a:t>
            </a:r>
            <a:r>
              <a:rPr lang="es-ES" sz="2400" dirty="0" err="1">
                <a:solidFill>
                  <a:schemeClr val="bg1"/>
                </a:solidFill>
              </a:rPr>
              <a:t>sort</a:t>
            </a:r>
            <a:r>
              <a:rPr lang="es-ES" sz="2400" dirty="0">
                <a:solidFill>
                  <a:schemeClr val="bg1"/>
                </a:solidFill>
              </a:rPr>
              <a:t> (</a:t>
            </a:r>
            <a:r>
              <a:rPr lang="es-ES" sz="2400" dirty="0" err="1">
                <a:solidFill>
                  <a:schemeClr val="bg1"/>
                </a:solidFill>
              </a:rPr>
              <a:t>InsertionSort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MergeSort</a:t>
            </a:r>
            <a:r>
              <a:rPr lang="es-ES" sz="2400" dirty="0">
                <a:solidFill>
                  <a:schemeClr val="bg1"/>
                </a:solidFill>
              </a:rPr>
              <a:t>, etc.).</a:t>
            </a: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Paso 3: Actualiza </a:t>
            </a:r>
            <a:r>
              <a:rPr lang="es-ES" sz="2400" dirty="0" err="1">
                <a:solidFill>
                  <a:schemeClr val="bg1"/>
                </a:solidFill>
              </a:rPr>
              <a:t>sortedByAttribute</a:t>
            </a:r>
            <a:r>
              <a:rPr lang="es-ES" sz="2400" dirty="0">
                <a:solidFill>
                  <a:schemeClr val="bg1"/>
                </a:solidFill>
              </a:rPr>
              <a:t> al finalizar. Esto es crucial para que las búsquedas binarias funcionen. </a:t>
            </a: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7900190-AFCA-FA7F-9E39-70DF5B4E2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939" y="1314512"/>
            <a:ext cx="7953439" cy="80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2B21F353C679459B87D80664589291" ma:contentTypeVersion="5" ma:contentTypeDescription="Crear nuevo documento." ma:contentTypeScope="" ma:versionID="4a390184740d6428f008a287e5598295">
  <xsd:schema xmlns:xsd="http://www.w3.org/2001/XMLSchema" xmlns:xs="http://www.w3.org/2001/XMLSchema" xmlns:p="http://schemas.microsoft.com/office/2006/metadata/properties" xmlns:ns3="95fa6f72-501c-4956-b67d-3d656b8b0068" targetNamespace="http://schemas.microsoft.com/office/2006/metadata/properties" ma:root="true" ma:fieldsID="3c357add3ed74c331da2a339b35b3228" ns3:_="">
    <xsd:import namespace="95fa6f72-501c-4956-b67d-3d656b8b00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fa6f72-501c-4956-b67d-3d656b8b00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230470-8C26-4FE4-B656-A90C242F13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70AFDD-04AD-49FB-92F2-1902ED32A9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fa6f72-501c-4956-b67d-3d656b8b00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36570D-5FEE-44A2-8E62-7C3C7080509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5fa6f72-501c-4956-b67d-3d656b8b006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1172</Words>
  <Application>Microsoft Office PowerPoint</Application>
  <PresentationFormat>Personalizado</PresentationFormat>
  <Paragraphs>107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Cambria Math</vt:lpstr>
      <vt:lpstr>Calibri</vt:lpstr>
      <vt:lpstr>Open Sans Bold</vt:lpstr>
      <vt:lpstr>Montserrat Bold</vt:lpstr>
      <vt:lpstr>Open Sans</vt:lpstr>
      <vt:lpstr>Montserrat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2:COLAS Y PILAS</dc:title>
  <dc:creator>TOMÁS JOSEPH DORIAN ALEJANDRO, SUÁREZ BOBADILLA</dc:creator>
  <cp:lastModifiedBy>TOMÁS JOSEPH DORIAN ALEJANDRO, SUÁREZ BOBADILLA</cp:lastModifiedBy>
  <cp:revision>6</cp:revision>
  <dcterms:created xsi:type="dcterms:W3CDTF">2006-08-16T00:00:00Z</dcterms:created>
  <dcterms:modified xsi:type="dcterms:W3CDTF">2025-10-23T11:28:47Z</dcterms:modified>
  <dc:identifier>DAG0mDWOPjw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0x010100B22B21F353C679459B87D80664589291</vt:lpwstr>
  </property>
</Properties>
</file>